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6"/>
  </p:notesMasterIdLst>
  <p:sldIdLst>
    <p:sldId id="272" r:id="rId2"/>
    <p:sldId id="273" r:id="rId3"/>
    <p:sldId id="274" r:id="rId4"/>
    <p:sldId id="275"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42EE9BD-81E2-4BA5-8D98-2DFCDA548158}">
  <a:tblStyle styleId="{342EE9BD-81E2-4BA5-8D98-2DFCDA54815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881C046-1732-4241-8F49-3A2712CA72C6}"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snapToGrid="0" snapToObjects="1">
      <p:cViewPr varScale="1">
        <p:scale>
          <a:sx n="145" d="100"/>
          <a:sy n="145" d="100"/>
        </p:scale>
        <p:origin x="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45377343dc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45377343dc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45377343dc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45377343d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45377343dc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45377343dc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45377343dc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45377343dc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41"/>
          <p:cNvSpPr txBox="1">
            <a:spLocks noGrp="1"/>
          </p:cNvSpPr>
          <p:nvPr>
            <p:ph type="title"/>
          </p:nvPr>
        </p:nvSpPr>
        <p:spPr>
          <a:xfrm>
            <a:off x="437450" y="546600"/>
            <a:ext cx="8124900" cy="179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Cause and Effect</a:t>
            </a:r>
            <a:endParaRPr/>
          </a:p>
        </p:txBody>
      </p:sp>
      <p:pic>
        <p:nvPicPr>
          <p:cNvPr id="220" name="Google Shape;220;p41" descr="Image result for cause and effect"/>
          <p:cNvPicPr preferRelativeResize="0"/>
          <p:nvPr/>
        </p:nvPicPr>
        <p:blipFill>
          <a:blip r:embed="rId3">
            <a:alphaModFix/>
          </a:blip>
          <a:stretch>
            <a:fillRect/>
          </a:stretch>
        </p:blipFill>
        <p:spPr>
          <a:xfrm>
            <a:off x="3503012" y="1957550"/>
            <a:ext cx="2137975" cy="2844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Cause and Effect</a:t>
            </a:r>
            <a:endParaRPr/>
          </a:p>
        </p:txBody>
      </p:sp>
      <p:sp>
        <p:nvSpPr>
          <p:cNvPr id="226" name="Google Shape;226;p42"/>
          <p:cNvSpPr txBox="1">
            <a:spLocks noGrp="1"/>
          </p:cNvSpPr>
          <p:nvPr>
            <p:ph type="body" idx="1"/>
          </p:nvPr>
        </p:nvSpPr>
        <p:spPr>
          <a:xfrm>
            <a:off x="311700" y="10174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000000"/>
                </a:solidFill>
              </a:rPr>
              <a:t>Many times one event causes something else to happen. The cause comes first, and then the result or effect can be seen. The cause leads to the effect.</a:t>
            </a:r>
            <a:endParaRPr sz="2400">
              <a:solidFill>
                <a:srgbClr val="000000"/>
              </a:solidFill>
            </a:endParaRPr>
          </a:p>
          <a:p>
            <a:pPr marL="0" lvl="0" indent="0" algn="l" rtl="0">
              <a:spcBef>
                <a:spcPts val="0"/>
              </a:spcBef>
              <a:spcAft>
                <a:spcPts val="0"/>
              </a:spcAft>
              <a:buNone/>
            </a:pPr>
            <a:r>
              <a:rPr lang="en" sz="2400">
                <a:solidFill>
                  <a:srgbClr val="000000"/>
                </a:solidFill>
              </a:rPr>
              <a:t> </a:t>
            </a:r>
            <a:endParaRPr sz="2400">
              <a:solidFill>
                <a:srgbClr val="000000"/>
              </a:solidFill>
            </a:endParaRPr>
          </a:p>
          <a:p>
            <a:pPr marL="0" lvl="0" indent="0" algn="l" rtl="0">
              <a:spcBef>
                <a:spcPts val="0"/>
              </a:spcBef>
              <a:spcAft>
                <a:spcPts val="0"/>
              </a:spcAft>
              <a:buNone/>
            </a:pPr>
            <a:r>
              <a:rPr lang="en" sz="2400">
                <a:solidFill>
                  <a:srgbClr val="000000"/>
                </a:solidFill>
              </a:rPr>
              <a:t>Example: The tornado caused a lot of damage.</a:t>
            </a:r>
            <a:endParaRPr sz="2400">
              <a:solidFill>
                <a:srgbClr val="000000"/>
              </a:solidFill>
            </a:endParaRPr>
          </a:p>
          <a:p>
            <a:pPr marL="0" lvl="0" indent="0" algn="l" rtl="0">
              <a:spcBef>
                <a:spcPts val="0"/>
              </a:spcBef>
              <a:spcAft>
                <a:spcPts val="1600"/>
              </a:spcAft>
              <a:buNone/>
            </a:pPr>
            <a:endParaRPr/>
          </a:p>
        </p:txBody>
      </p:sp>
      <p:pic>
        <p:nvPicPr>
          <p:cNvPr id="227" name="Google Shape;227;p42" descr="Image result for tornado caused damage"/>
          <p:cNvPicPr preferRelativeResize="0"/>
          <p:nvPr/>
        </p:nvPicPr>
        <p:blipFill>
          <a:blip r:embed="rId3">
            <a:alphaModFix/>
          </a:blip>
          <a:stretch>
            <a:fillRect/>
          </a:stretch>
        </p:blipFill>
        <p:spPr>
          <a:xfrm>
            <a:off x="6422475" y="3148600"/>
            <a:ext cx="2562225" cy="1781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3"/>
          <p:cNvSpPr txBox="1">
            <a:spLocks noGrp="1"/>
          </p:cNvSpPr>
          <p:nvPr>
            <p:ph type="title"/>
          </p:nvPr>
        </p:nvSpPr>
        <p:spPr>
          <a:xfrm>
            <a:off x="311700" y="235125"/>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Cause and Effect</a:t>
            </a:r>
            <a:endParaRPr/>
          </a:p>
        </p:txBody>
      </p:sp>
      <p:sp>
        <p:nvSpPr>
          <p:cNvPr id="233" name="Google Shape;233;p43"/>
          <p:cNvSpPr txBox="1">
            <a:spLocks noGrp="1"/>
          </p:cNvSpPr>
          <p:nvPr>
            <p:ph type="body" idx="1"/>
          </p:nvPr>
        </p:nvSpPr>
        <p:spPr>
          <a:xfrm>
            <a:off x="311700" y="925350"/>
            <a:ext cx="8520600" cy="386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Directions: Underline  the cause in </a:t>
            </a:r>
            <a:r>
              <a:rPr lang="en">
                <a:solidFill>
                  <a:schemeClr val="accent3"/>
                </a:solidFill>
              </a:rPr>
              <a:t>green</a:t>
            </a:r>
            <a:r>
              <a:rPr lang="en">
                <a:solidFill>
                  <a:srgbClr val="000000"/>
                </a:solidFill>
              </a:rPr>
              <a:t> and underline the effect in </a:t>
            </a:r>
            <a:r>
              <a:rPr lang="en">
                <a:solidFill>
                  <a:srgbClr val="0000FF"/>
                </a:solidFill>
              </a:rPr>
              <a:t>blue</a:t>
            </a:r>
            <a:r>
              <a:rPr lang="en">
                <a:solidFill>
                  <a:srgbClr val="000000"/>
                </a:solidFill>
              </a:rPr>
              <a:t> for each sentence. The cause does not necessarily come first in each sentence.</a:t>
            </a:r>
            <a:endParaRPr>
              <a:solidFill>
                <a:srgbClr val="000000"/>
              </a:solidFill>
            </a:endParaRPr>
          </a:p>
          <a:p>
            <a:pPr marL="0" lvl="0" indent="0" algn="l" rtl="0">
              <a:spcBef>
                <a:spcPts val="0"/>
              </a:spcBef>
              <a:spcAft>
                <a:spcPts val="0"/>
              </a:spcAft>
              <a:buNone/>
            </a:pPr>
            <a:r>
              <a:rPr lang="en">
                <a:solidFill>
                  <a:srgbClr val="000000"/>
                </a:solidFill>
              </a:rPr>
              <a:t> </a:t>
            </a:r>
            <a:endParaRPr>
              <a:solidFill>
                <a:srgbClr val="000000"/>
              </a:solidFill>
            </a:endParaRPr>
          </a:p>
          <a:p>
            <a:pPr marL="0" lvl="0" indent="0" algn="l" rtl="0">
              <a:lnSpc>
                <a:spcPct val="150000"/>
              </a:lnSpc>
              <a:spcBef>
                <a:spcPts val="0"/>
              </a:spcBef>
              <a:spcAft>
                <a:spcPts val="0"/>
              </a:spcAft>
              <a:buNone/>
            </a:pPr>
            <a:r>
              <a:rPr lang="en">
                <a:solidFill>
                  <a:srgbClr val="000000"/>
                </a:solidFill>
              </a:rPr>
              <a:t>1. In addition to extreme overpopulation, extended drought has contributed to severe famine in Ethiopia and other parts of Africa.</a:t>
            </a:r>
            <a:endParaRPr>
              <a:solidFill>
                <a:srgbClr val="000000"/>
              </a:solidFill>
            </a:endParaRPr>
          </a:p>
          <a:p>
            <a:pPr marL="0" lvl="0" indent="0" algn="l" rtl="0">
              <a:lnSpc>
                <a:spcPct val="150000"/>
              </a:lnSpc>
              <a:spcBef>
                <a:spcPts val="0"/>
              </a:spcBef>
              <a:spcAft>
                <a:spcPts val="0"/>
              </a:spcAft>
              <a:buNone/>
            </a:pPr>
            <a:r>
              <a:rPr lang="en">
                <a:solidFill>
                  <a:srgbClr val="000000"/>
                </a:solidFill>
              </a:rPr>
              <a:t>2. Population growth in the Sunbelt States has come from many companies relocating to that area.</a:t>
            </a:r>
            <a:endParaRPr>
              <a:solidFill>
                <a:srgbClr val="000000"/>
              </a:solidFill>
            </a:endParaRPr>
          </a:p>
          <a:p>
            <a:pPr marL="0" lvl="0" indent="0" algn="l" rtl="0">
              <a:lnSpc>
                <a:spcPct val="150000"/>
              </a:lnSpc>
              <a:spcBef>
                <a:spcPts val="0"/>
              </a:spcBef>
              <a:spcAft>
                <a:spcPts val="0"/>
              </a:spcAft>
              <a:buNone/>
            </a:pPr>
            <a:r>
              <a:rPr lang="en">
                <a:solidFill>
                  <a:srgbClr val="000000"/>
                </a:solidFill>
              </a:rPr>
              <a:t>3. The emigration of the first pilgrims from England to the New World was prompted by religious persecution in their homeland.</a:t>
            </a:r>
            <a:endParaRPr>
              <a:solidFill>
                <a:srgbClr val="000000"/>
              </a:solidFill>
            </a:endParaRPr>
          </a:p>
          <a:p>
            <a:pPr marL="0" lvl="0" indent="0" algn="l" rtl="0">
              <a:lnSpc>
                <a:spcPct val="150000"/>
              </a:lnSpc>
              <a:spcBef>
                <a:spcPts val="0"/>
              </a:spcBef>
              <a:spcAft>
                <a:spcPts val="0"/>
              </a:spcAft>
              <a:buNone/>
            </a:pPr>
            <a:r>
              <a:rPr lang="en">
                <a:solidFill>
                  <a:srgbClr val="000000"/>
                </a:solidFill>
              </a:rPr>
              <a:t>4. Unfair employer practices brought about the establishment of labor unions.</a:t>
            </a:r>
            <a:endParaRPr>
              <a:solidFill>
                <a:srgbClr val="000000"/>
              </a:solidFill>
            </a:endParaRPr>
          </a:p>
          <a:p>
            <a:pPr marL="0" lvl="0" indent="0" algn="l" rtl="0">
              <a:spcBef>
                <a:spcPts val="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4"/>
          <p:cNvSpPr txBox="1">
            <a:spLocks noGrp="1"/>
          </p:cNvSpPr>
          <p:nvPr>
            <p:ph type="title"/>
          </p:nvPr>
        </p:nvSpPr>
        <p:spPr>
          <a:xfrm>
            <a:off x="311700" y="1635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Cause and Effect</a:t>
            </a:r>
            <a:endParaRPr/>
          </a:p>
        </p:txBody>
      </p:sp>
      <p:sp>
        <p:nvSpPr>
          <p:cNvPr id="239" name="Google Shape;239;p44"/>
          <p:cNvSpPr txBox="1">
            <a:spLocks noGrp="1"/>
          </p:cNvSpPr>
          <p:nvPr>
            <p:ph type="body" idx="1"/>
          </p:nvPr>
        </p:nvSpPr>
        <p:spPr>
          <a:xfrm>
            <a:off x="311700" y="789650"/>
            <a:ext cx="8520600" cy="222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During winter some southern states have such extremely low temperatures that the frost line reached Florida, damaging the state’s orange crop. Many oranges were lost. On the television news, it was predicted that consumers would soon be forced to pay more for orange products at the store.</a:t>
            </a:r>
            <a:endParaRPr>
              <a:solidFill>
                <a:srgbClr val="000000"/>
              </a:solidFill>
            </a:endParaRPr>
          </a:p>
          <a:p>
            <a:pPr marL="0" lvl="0" indent="0" algn="l" rtl="0">
              <a:spcBef>
                <a:spcPts val="0"/>
              </a:spcBef>
              <a:spcAft>
                <a:spcPts val="1600"/>
              </a:spcAft>
              <a:buNone/>
            </a:pPr>
            <a:endParaRPr>
              <a:solidFill>
                <a:srgbClr val="000000"/>
              </a:solidFill>
            </a:endParaRPr>
          </a:p>
        </p:txBody>
      </p:sp>
      <p:graphicFrame>
        <p:nvGraphicFramePr>
          <p:cNvPr id="240" name="Google Shape;240;p44"/>
          <p:cNvGraphicFramePr/>
          <p:nvPr/>
        </p:nvGraphicFramePr>
        <p:xfrm>
          <a:off x="952500" y="2490650"/>
          <a:ext cx="7239000" cy="1813700"/>
        </p:xfrm>
        <a:graphic>
          <a:graphicData uri="http://schemas.openxmlformats.org/drawingml/2006/table">
            <a:tbl>
              <a:tblPr>
                <a:noFill/>
                <a:tableStyleId>{3881C046-1732-4241-8F49-3A2712CA72C6}</a:tableStyleId>
              </a:tblPr>
              <a:tblGrid>
                <a:gridCol w="3619500"/>
                <a:gridCol w="3619500"/>
              </a:tblGrid>
              <a:tr h="564050">
                <a:tc>
                  <a:txBody>
                    <a:bodyPr/>
                    <a:lstStyle/>
                    <a:p>
                      <a:pPr marL="0" lvl="0" indent="0" algn="ctr" rtl="0">
                        <a:spcBef>
                          <a:spcPts val="0"/>
                        </a:spcBef>
                        <a:spcAft>
                          <a:spcPts val="0"/>
                        </a:spcAft>
                        <a:buNone/>
                      </a:pPr>
                      <a:r>
                        <a:rPr lang="en" sz="2400" b="1">
                          <a:solidFill>
                            <a:srgbClr val="9900FF"/>
                          </a:solidFill>
                          <a:latin typeface="Lato"/>
                          <a:ea typeface="Lato"/>
                          <a:cs typeface="Lato"/>
                          <a:sym typeface="Lato"/>
                        </a:rPr>
                        <a:t>Cause</a:t>
                      </a:r>
                      <a:endParaRPr sz="2400" b="1">
                        <a:solidFill>
                          <a:srgbClr val="9900FF"/>
                        </a:solidFill>
                        <a:latin typeface="Lato"/>
                        <a:ea typeface="Lato"/>
                        <a:cs typeface="Lato"/>
                        <a:sym typeface="Lato"/>
                      </a:endParaRPr>
                    </a:p>
                  </a:txBody>
                  <a:tcPr marL="91425" marR="91425" marT="91425" marB="91425">
                    <a:lnL w="19050" cap="flat" cmpd="sng">
                      <a:solidFill>
                        <a:srgbClr val="9900FF"/>
                      </a:solidFill>
                      <a:prstDash val="solid"/>
                      <a:round/>
                      <a:headEnd type="none" w="sm" len="sm"/>
                      <a:tailEnd type="none" w="sm" len="sm"/>
                    </a:lnL>
                    <a:lnR w="19050" cap="flat" cmpd="sng">
                      <a:solidFill>
                        <a:srgbClr val="9900FF"/>
                      </a:solidFill>
                      <a:prstDash val="solid"/>
                      <a:round/>
                      <a:headEnd type="none" w="sm" len="sm"/>
                      <a:tailEnd type="none" w="sm" len="sm"/>
                    </a:lnR>
                    <a:lnT w="19050" cap="flat" cmpd="sng">
                      <a:solidFill>
                        <a:srgbClr val="9900FF"/>
                      </a:solidFill>
                      <a:prstDash val="solid"/>
                      <a:round/>
                      <a:headEnd type="none" w="sm" len="sm"/>
                      <a:tailEnd type="none" w="sm" len="sm"/>
                    </a:lnT>
                    <a:lnB w="19050" cap="flat" cmpd="sng">
                      <a:solidFill>
                        <a:srgbClr val="9900FF"/>
                      </a:solidFill>
                      <a:prstDash val="solid"/>
                      <a:round/>
                      <a:headEnd type="none" w="sm" len="sm"/>
                      <a:tailEnd type="none" w="sm" len="sm"/>
                    </a:lnB>
                  </a:tcPr>
                </a:tc>
                <a:tc>
                  <a:txBody>
                    <a:bodyPr/>
                    <a:lstStyle/>
                    <a:p>
                      <a:pPr marL="0" lvl="0" indent="0" algn="ctr" rtl="0">
                        <a:spcBef>
                          <a:spcPts val="0"/>
                        </a:spcBef>
                        <a:spcAft>
                          <a:spcPts val="0"/>
                        </a:spcAft>
                        <a:buNone/>
                      </a:pPr>
                      <a:r>
                        <a:rPr lang="en" sz="2400" b="1">
                          <a:solidFill>
                            <a:srgbClr val="9900FF"/>
                          </a:solidFill>
                          <a:latin typeface="Lato"/>
                          <a:ea typeface="Lato"/>
                          <a:cs typeface="Lato"/>
                          <a:sym typeface="Lato"/>
                        </a:rPr>
                        <a:t>Effect</a:t>
                      </a:r>
                      <a:endParaRPr sz="2400" b="1">
                        <a:solidFill>
                          <a:srgbClr val="9900FF"/>
                        </a:solidFill>
                        <a:latin typeface="Lato"/>
                        <a:ea typeface="Lato"/>
                        <a:cs typeface="Lato"/>
                        <a:sym typeface="Lato"/>
                      </a:endParaRPr>
                    </a:p>
                  </a:txBody>
                  <a:tcPr marL="91425" marR="91425" marT="91425" marB="91425">
                    <a:lnL w="19050" cap="flat" cmpd="sng">
                      <a:solidFill>
                        <a:srgbClr val="9900FF"/>
                      </a:solidFill>
                      <a:prstDash val="solid"/>
                      <a:round/>
                      <a:headEnd type="none" w="sm" len="sm"/>
                      <a:tailEnd type="none" w="sm" len="sm"/>
                    </a:lnL>
                    <a:lnR w="19050" cap="flat" cmpd="sng">
                      <a:solidFill>
                        <a:srgbClr val="9900FF"/>
                      </a:solidFill>
                      <a:prstDash val="solid"/>
                      <a:round/>
                      <a:headEnd type="none" w="sm" len="sm"/>
                      <a:tailEnd type="none" w="sm" len="sm"/>
                    </a:lnR>
                    <a:lnT w="19050" cap="flat" cmpd="sng">
                      <a:solidFill>
                        <a:srgbClr val="9900FF"/>
                      </a:solidFill>
                      <a:prstDash val="solid"/>
                      <a:round/>
                      <a:headEnd type="none" w="sm" len="sm"/>
                      <a:tailEnd type="none" w="sm" len="sm"/>
                    </a:lnT>
                    <a:lnB w="19050" cap="flat" cmpd="sng">
                      <a:solidFill>
                        <a:srgbClr val="9900FF"/>
                      </a:solidFill>
                      <a:prstDash val="solid"/>
                      <a:round/>
                      <a:headEnd type="none" w="sm" len="sm"/>
                      <a:tailEnd type="none" w="sm" len="sm"/>
                    </a:lnB>
                  </a:tcPr>
                </a:tc>
              </a:tr>
              <a:tr h="680200">
                <a:tc>
                  <a:txBody>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txBody>
                  <a:tcPr marL="91425" marR="91425" marT="91425" marB="91425">
                    <a:lnL w="19050" cap="flat" cmpd="sng">
                      <a:solidFill>
                        <a:srgbClr val="9900FF"/>
                      </a:solidFill>
                      <a:prstDash val="solid"/>
                      <a:round/>
                      <a:headEnd type="none" w="sm" len="sm"/>
                      <a:tailEnd type="none" w="sm" len="sm"/>
                    </a:lnL>
                    <a:lnR w="19050" cap="flat" cmpd="sng">
                      <a:solidFill>
                        <a:srgbClr val="9900FF"/>
                      </a:solidFill>
                      <a:prstDash val="solid"/>
                      <a:round/>
                      <a:headEnd type="none" w="sm" len="sm"/>
                      <a:tailEnd type="none" w="sm" len="sm"/>
                    </a:lnR>
                    <a:lnT w="19050" cap="flat" cmpd="sng">
                      <a:solidFill>
                        <a:srgbClr val="9900FF"/>
                      </a:solidFill>
                      <a:prstDash val="solid"/>
                      <a:round/>
                      <a:headEnd type="none" w="sm" len="sm"/>
                      <a:tailEnd type="none" w="sm" len="sm"/>
                    </a:lnT>
                    <a:lnB w="19050" cap="flat" cmpd="sng">
                      <a:solidFill>
                        <a:srgbClr val="9900FF"/>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rgbClr val="9900FF"/>
                      </a:solidFill>
                      <a:prstDash val="solid"/>
                      <a:round/>
                      <a:headEnd type="none" w="sm" len="sm"/>
                      <a:tailEnd type="none" w="sm" len="sm"/>
                    </a:lnL>
                    <a:lnR w="19050" cap="flat" cmpd="sng">
                      <a:solidFill>
                        <a:srgbClr val="9900FF"/>
                      </a:solidFill>
                      <a:prstDash val="solid"/>
                      <a:round/>
                      <a:headEnd type="none" w="sm" len="sm"/>
                      <a:tailEnd type="none" w="sm" len="sm"/>
                    </a:lnR>
                    <a:lnT w="19050" cap="flat" cmpd="sng">
                      <a:solidFill>
                        <a:srgbClr val="9900FF"/>
                      </a:solidFill>
                      <a:prstDash val="solid"/>
                      <a:round/>
                      <a:headEnd type="none" w="sm" len="sm"/>
                      <a:tailEnd type="none" w="sm" len="sm"/>
                    </a:lnT>
                    <a:lnB w="19050" cap="flat" cmpd="sng">
                      <a:solidFill>
                        <a:srgbClr val="9900FF"/>
                      </a:solidFill>
                      <a:prstDash val="solid"/>
                      <a:round/>
                      <a:headEnd type="none" w="sm" len="sm"/>
                      <a:tailEnd type="none" w="sm" len="sm"/>
                    </a:lnB>
                  </a:tcPr>
                </a:tc>
              </a:tr>
            </a:tbl>
          </a:graphicData>
        </a:graphic>
      </p:graphicFrame>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215</Words>
  <Application>Microsoft Macintosh PowerPoint</Application>
  <PresentationFormat>On-screen Show (16:9)</PresentationFormat>
  <Paragraphs>19</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Lato</vt:lpstr>
      <vt:lpstr>Playfair Display</vt:lpstr>
      <vt:lpstr>Arial</vt:lpstr>
      <vt:lpstr>Coral</vt:lpstr>
      <vt:lpstr>Cause and Effect</vt:lpstr>
      <vt:lpstr>Cause and Effect</vt:lpstr>
      <vt:lpstr>Cause and Effect</vt:lpstr>
      <vt:lpstr>Cause and Effect</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and Effect</dc:title>
  <cp:lastModifiedBy>Microsoft Office User</cp:lastModifiedBy>
  <cp:revision>1</cp:revision>
  <dcterms:modified xsi:type="dcterms:W3CDTF">2018-10-26T00:32:36Z</dcterms:modified>
</cp:coreProperties>
</file>